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1560" y="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9D54-E5E5-674A-9E60-7057C5B965E9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900-0737-5C4E-A5CA-3CC60C9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646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127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5700" y="1"/>
            <a:ext cx="6718300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92201"/>
            <a:ext cx="8305800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49" y="158750"/>
            <a:ext cx="1422619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7442"/>
            <a:ext cx="9144000" cy="858938"/>
          </a:xfrm>
          <a:prstGeom prst="rect">
            <a:avLst/>
          </a:prstGeom>
          <a:effectLst>
            <a:glow rad="127000">
              <a:schemeClr val="tx1"/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glow rad="63500">
                    <a:schemeClr val="tx1"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College Council</a:t>
            </a:r>
          </a:p>
          <a:p>
            <a:pPr algn="ctr"/>
            <a:r>
              <a:rPr lang="en-US" sz="2100" dirty="0">
                <a:effectLst>
                  <a:glow rad="63500">
                    <a:schemeClr val="tx1"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November 29, 2018</a:t>
            </a:r>
          </a:p>
          <a:p>
            <a:pPr marL="285748" indent="-285748" algn="ctr">
              <a:spcAft>
                <a:spcPts val="600"/>
              </a:spcAft>
            </a:pPr>
            <a:endParaRPr lang="en-US" dirty="0">
              <a:effectLst>
                <a:glow rad="25400">
                  <a:schemeClr val="tx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884" y="2988235"/>
            <a:ext cx="4940300" cy="1112680"/>
          </a:xfrm>
          <a:prstGeom prst="rect">
            <a:avLst/>
          </a:prstGeom>
          <a:effectLst>
            <a:glow rad="381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175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5226" y="224273"/>
            <a:ext cx="5588000" cy="508000"/>
          </a:xfrm>
        </p:spPr>
        <p:txBody>
          <a:bodyPr>
            <a:normAutofit fontScale="90000"/>
          </a:bodyPr>
          <a:lstStyle/>
          <a:p>
            <a:r>
              <a:rPr lang="en-US" sz="3333" dirty="0">
                <a:latin typeface="Arial" charset="0"/>
                <a:ea typeface="Arial" charset="0"/>
                <a:cs typeface="Arial" charset="0"/>
              </a:rPr>
              <a:t>Agenda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476" y="1453689"/>
            <a:ext cx="717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FY17/18 Year End B Budget Information</a:t>
            </a:r>
          </a:p>
          <a:p>
            <a:pPr marL="342900" indent="-342900">
              <a:buFont typeface="Wingdings" charset="2"/>
              <a:buChar char="§"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FY17/18 Year End Fund Balance Update</a:t>
            </a:r>
          </a:p>
          <a:p>
            <a:pPr marL="342900" indent="-342900">
              <a:buFont typeface="Wingdings" charset="2"/>
              <a:buChar char="§"/>
            </a:pP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FY18/19 First Quarter B Budget Report</a:t>
            </a:r>
          </a:p>
          <a:p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1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3886" y="883715"/>
            <a:ext cx="7720336" cy="4762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5387" y="253785"/>
            <a:ext cx="6032500" cy="508000"/>
          </a:xfrm>
        </p:spPr>
        <p:txBody>
          <a:bodyPr>
            <a:normAutofit fontScale="90000"/>
          </a:bodyPr>
          <a:lstStyle/>
          <a:p>
            <a:r>
              <a:rPr lang="en-US" sz="3333" dirty="0">
                <a:latin typeface="Arial" charset="0"/>
                <a:ea typeface="Arial" charset="0"/>
                <a:cs typeface="Arial" charset="0"/>
              </a:rPr>
              <a:t>De Anza 4</a:t>
            </a:r>
            <a:r>
              <a:rPr lang="en-US" sz="3333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3333" dirty="0">
                <a:latin typeface="Arial" charset="0"/>
                <a:ea typeface="Arial" charset="0"/>
                <a:cs typeface="Arial" charset="0"/>
              </a:rPr>
              <a:t> Quarter Update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49673"/>
              </p:ext>
            </p:extLst>
          </p:nvPr>
        </p:nvGraphicFramePr>
        <p:xfrm>
          <a:off x="973959" y="883715"/>
          <a:ext cx="7428826" cy="4679653"/>
        </p:xfrm>
        <a:graphic>
          <a:graphicData uri="http://schemas.openxmlformats.org/drawingml/2006/table">
            <a:tbl>
              <a:tblPr/>
              <a:tblGrid>
                <a:gridCol w="85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681">
                <a:tc gridSpan="8"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 De Anza B Budget at 6/30/18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7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Approved Budget*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Revised Budget   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YTD Actual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Enc's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Avail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Complete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&amp; College 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658,360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705,060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558,821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5,193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141,046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623,290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875,439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595,232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89,482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190,725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1,486,669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1,875,766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1,717,792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11,146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146,828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Wide**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48,054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77,811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(29,757)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President/Comm’s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407,013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420,889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435,208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(71,879)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3,197,212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3,925,208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3,384,864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163,381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376,963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8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Adjustments (B&lt;-&gt;A)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2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Reassigned Time***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2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SLO/SAO Project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27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Reclass/Backfill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6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3,703,212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4,503,470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3,963,126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163,381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376,963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31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 Includes additional allocations approved by College Council; Original B budget from district is $1,795,037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681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 Does not include carryforward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68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 $548,081 was transferred to A Budget to cover Reassigned Time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0781" y="897236"/>
            <a:ext cx="6989944" cy="4762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0452" y="198512"/>
            <a:ext cx="6032500" cy="508000"/>
          </a:xfrm>
        </p:spPr>
        <p:txBody>
          <a:bodyPr>
            <a:normAutofit fontScale="90000"/>
          </a:bodyPr>
          <a:lstStyle/>
          <a:p>
            <a:r>
              <a:rPr lang="en-US" sz="3333" dirty="0">
                <a:latin typeface="Arial" charset="0"/>
                <a:ea typeface="Arial" charset="0"/>
                <a:cs typeface="Arial" charset="0"/>
              </a:rPr>
              <a:t>FY17/18 De Anza Fund Balance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13678"/>
              </p:ext>
            </p:extLst>
          </p:nvPr>
        </p:nvGraphicFramePr>
        <p:xfrm>
          <a:off x="1358632" y="886274"/>
          <a:ext cx="6554320" cy="4640218"/>
        </p:xfrm>
        <a:graphic>
          <a:graphicData uri="http://schemas.openxmlformats.org/drawingml/2006/table">
            <a:tbl>
              <a:tblPr/>
              <a:tblGrid>
                <a:gridCol w="233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Anza Carry Forward Analysis at 6/30/18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Estimate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Actual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FY17/18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FY17/18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Beginning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5,394,082.27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5,394,082.27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 General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(1,500,000.00)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(1,500,000.00)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27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 Restricted Revenue Funds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(60,894.71)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(60,894.71)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3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 Accreditation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(51,986.09)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(51,986.09)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Revised Beginning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3,781,201.47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3,781,201.47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4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Additional Local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(135,066.29)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Salary Float/PAA/AAA/PG Backfill (net)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1,200,000.00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1,122,902.32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positions funded from backfill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(67,732.66)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(58,152.38)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PDL/SDL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190,611.95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113,805.83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4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Budget Standardization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(1,903,000.00)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(1,903,008.91)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Difference of B Actuals vs.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404,934.62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Mandatory Budget cuts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(1,000,000.00)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(1,000,000.00)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25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 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Recruitment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EcoPass 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35,838.75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Accreditation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(97,766.00)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(97,766.00)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83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Estimated Non-allocated Ending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2,718,314.76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2,209,689.41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2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703" y="1031002"/>
            <a:ext cx="7800016" cy="4461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2393" y="158324"/>
            <a:ext cx="6731000" cy="6350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De Anza Fund Balance Forecast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84407"/>
              </p:ext>
            </p:extLst>
          </p:nvPr>
        </p:nvGraphicFramePr>
        <p:xfrm>
          <a:off x="889000" y="1067302"/>
          <a:ext cx="7365999" cy="4211781"/>
        </p:xfrm>
        <a:graphic>
          <a:graphicData uri="http://schemas.openxmlformats.org/drawingml/2006/table">
            <a:tbl>
              <a:tblPr/>
              <a:tblGrid>
                <a:gridCol w="80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154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FY17/18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FY18/19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FY19/20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FY20/21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FY21/22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Beginning Balance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5,394,082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 Restricted Revenue Funds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(60,895)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2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 Accreditation Reserve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(51,986)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Revised Beginning Balance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5,281,201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3,709,689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3,191,689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2,273,689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1,155,689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Additional Local Revenue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(135,066)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Salary Float/PAA/AAA/PG Backfill (net)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1,288,390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 Lapse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(51,682)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Positions funded from Carry forward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(58,152)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Budget Standardization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(1,903,009)</a:t>
                      </a:r>
                    </a:p>
                  </a:txBody>
                  <a:tcPr marL="9687" marR="9687" marT="9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(1,300,000)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(1,300,000)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(1,300,000)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(1,300,000)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FY16/17 Additional B Budget Request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687" marR="9687" marT="9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(603,000)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(603,000)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(603,000)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(603,000)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Difference of B Actuals vs. Budget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404,935 </a:t>
                      </a:r>
                    </a:p>
                  </a:txBody>
                  <a:tcPr marL="9687" marR="9687" marT="9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400,000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Recruitment Costs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1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Time Costs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(61,927)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Mandatory Budget cuts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(1,000,000)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Accreditation Reserve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(15,000)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9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Estimated Ending Balance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3,709,689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3,191,689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2,273,689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1,155,689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237,689 </a:t>
                      </a:r>
                    </a:p>
                  </a:txBody>
                  <a:tcPr marL="9687" marR="9687" marT="9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56087" y="5118195"/>
            <a:ext cx="184666" cy="30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716" y="1031002"/>
            <a:ext cx="8641120" cy="44977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70053" y="192375"/>
            <a:ext cx="7009783" cy="5080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FY18/19 First Quarter B Budget Update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85133"/>
              </p:ext>
            </p:extLst>
          </p:nvPr>
        </p:nvGraphicFramePr>
        <p:xfrm>
          <a:off x="429689" y="1072995"/>
          <a:ext cx="8305800" cy="4279478"/>
        </p:xfrm>
        <a:graphic>
          <a:graphicData uri="http://schemas.openxmlformats.org/drawingml/2006/table">
            <a:tbl>
              <a:tblPr/>
              <a:tblGrid>
                <a:gridCol w="33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1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FY18/19 De Anza B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9/30/18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01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Approved Budget*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Current Budget   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YTD Actual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Enc's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Avail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Complete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&amp; College Ops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658,360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663,553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129,191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252,134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282,227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623,290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822,187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138,962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114,370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568,856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1,486,669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1,524,329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211,092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135,772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1,177,464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Wide**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6,132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39,844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24,404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(58,116)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314,262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371,822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253,162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98,560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1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92,751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104,053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27,924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63,129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3,197,212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3,492,076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567,114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792,842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2,132,120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Adjustments (B&lt;-&gt;A)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Reassigned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SLO/SAO Project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Reclass/Backfill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8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3,703,212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3,892,076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567,114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792,842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2,532,120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8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82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 Includes additional allocations approved by College Council; Original B budget from district is $1,795,037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 Does not include carryforward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18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153" y="1702153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70" dirty="0"/>
          </a:p>
        </p:txBody>
      </p:sp>
      <p:sp>
        <p:nvSpPr>
          <p:cNvPr id="4" name="TextBox 3"/>
          <p:cNvSpPr txBox="1"/>
          <p:nvPr/>
        </p:nvSpPr>
        <p:spPr>
          <a:xfrm>
            <a:off x="3147341" y="2443428"/>
            <a:ext cx="2849317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32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898</Words>
  <Application>Microsoft Macintosh PowerPoint</Application>
  <PresentationFormat>On-screen Show (16:10)</PresentationFormat>
  <Paragraphs>337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Agenda</vt:lpstr>
      <vt:lpstr>De Anza 4th Quarter Update</vt:lpstr>
      <vt:lpstr>FY17/18 De Anza Fund Balance</vt:lpstr>
      <vt:lpstr>De Anza Fund Balance Forecast</vt:lpstr>
      <vt:lpstr>FY18/19 First Quarter B Budget Update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Spatafore</dc:creator>
  <cp:lastModifiedBy>Microsoft Office User</cp:lastModifiedBy>
  <cp:revision>140</cp:revision>
  <dcterms:created xsi:type="dcterms:W3CDTF">2018-08-06T21:50:51Z</dcterms:created>
  <dcterms:modified xsi:type="dcterms:W3CDTF">2018-11-29T21:31:33Z</dcterms:modified>
</cp:coreProperties>
</file>