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24" r:id="rId2"/>
    <p:sldId id="333" r:id="rId3"/>
    <p:sldId id="335" r:id="rId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B942"/>
    <a:srgbClr val="0A6C33"/>
    <a:srgbClr val="4D6C24"/>
    <a:srgbClr val="214984"/>
    <a:srgbClr val="4C4C4C"/>
    <a:srgbClr val="588269"/>
    <a:srgbClr val="8211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696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image" Target="../media/image6.png"/><Relationship Id="rId2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0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0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0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F887FE0-BE37-4C6B-A0D4-7FF222824EC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632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0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0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0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4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0C6803-0BBE-4300-B004-B21F0E374B7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6340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9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9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9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9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292A2218-CE81-4FBF-93EE-76772CE53DD6}" type="slidenum">
              <a:rPr lang="en-US" sz="1200"/>
              <a:pPr/>
              <a:t>1</a:t>
            </a:fld>
            <a:endParaRPr lang="en-US" sz="1200" dirty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0100" y="914400"/>
            <a:ext cx="5181600" cy="3886200"/>
          </a:xfrm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5257800"/>
            <a:ext cx="4572000" cy="320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8" b="4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49"/>
          <p:cNvSpPr>
            <a:spLocks noChangeShapeType="1"/>
          </p:cNvSpPr>
          <p:nvPr userDrawn="1"/>
        </p:nvSpPr>
        <p:spPr bwMode="auto">
          <a:xfrm>
            <a:off x="2057400" y="4648200"/>
            <a:ext cx="6629400" cy="0"/>
          </a:xfrm>
          <a:prstGeom prst="line">
            <a:avLst/>
          </a:prstGeom>
          <a:noFill/>
          <a:ln w="57150">
            <a:solidFill>
              <a:srgbClr val="82110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" pitchFamily="-108" charset="0"/>
              <a:ea typeface="+mn-ea"/>
            </a:endParaRPr>
          </a:p>
        </p:txBody>
      </p:sp>
      <p:sp>
        <p:nvSpPr>
          <p:cNvPr id="6" name="Text Box 50"/>
          <p:cNvSpPr txBox="1">
            <a:spLocks noChangeArrowheads="1"/>
          </p:cNvSpPr>
          <p:nvPr userDrawn="1"/>
        </p:nvSpPr>
        <p:spPr bwMode="auto">
          <a:xfrm>
            <a:off x="2743200" y="5334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3200" dirty="0">
              <a:solidFill>
                <a:schemeClr val="bg1"/>
              </a:solidFill>
              <a:latin typeface="Times" pitchFamily="-108" charset="0"/>
              <a:ea typeface="+mn-ea"/>
            </a:endParaRP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5029200"/>
            <a:ext cx="6629400" cy="1828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44" name="Rectangle 48"/>
          <p:cNvSpPr>
            <a:spLocks noGrp="1" noChangeArrowheads="1"/>
          </p:cNvSpPr>
          <p:nvPr>
            <p:ph type="ctrTitle"/>
          </p:nvPr>
        </p:nvSpPr>
        <p:spPr>
          <a:xfrm>
            <a:off x="2057400" y="2286000"/>
            <a:ext cx="6629400" cy="2133600"/>
          </a:xfrm>
        </p:spPr>
        <p:txBody>
          <a:bodyPr/>
          <a:lstStyle>
            <a:lvl1pPr algn="ctr">
              <a:defRPr>
                <a:solidFill>
                  <a:srgbClr val="82110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672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D676A9-5B29-46B3-908A-E19CDA23BDC4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APPRENTICESHIP PROGRAM</a:t>
            </a:r>
          </a:p>
        </p:txBody>
      </p:sp>
    </p:spTree>
    <p:extLst>
      <p:ext uri="{BB962C8B-B14F-4D97-AF65-F5344CB8AC3E}">
        <p14:creationId xmlns:p14="http://schemas.microsoft.com/office/powerpoint/2010/main" val="2839312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0"/>
            <a:ext cx="22098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0"/>
            <a:ext cx="6480175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6FDCA2-0141-4628-9A5B-B9A6F534A55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APPRENTICESHIP PROGRAM</a:t>
            </a:r>
          </a:p>
        </p:txBody>
      </p:sp>
    </p:spTree>
    <p:extLst>
      <p:ext uri="{BB962C8B-B14F-4D97-AF65-F5344CB8AC3E}">
        <p14:creationId xmlns:p14="http://schemas.microsoft.com/office/powerpoint/2010/main" val="2559291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20DB53-65B6-43C9-811D-A9342EFF984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APPRENTICESHIP PROGRAM</a:t>
            </a:r>
          </a:p>
        </p:txBody>
      </p:sp>
    </p:spTree>
    <p:extLst>
      <p:ext uri="{BB962C8B-B14F-4D97-AF65-F5344CB8AC3E}">
        <p14:creationId xmlns:p14="http://schemas.microsoft.com/office/powerpoint/2010/main" val="356519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ECEA1F-3332-44CF-87D2-52E43F089C4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APPRENTICESHIP PROGRAM</a:t>
            </a:r>
          </a:p>
        </p:txBody>
      </p:sp>
    </p:spTree>
    <p:extLst>
      <p:ext uri="{BB962C8B-B14F-4D97-AF65-F5344CB8AC3E}">
        <p14:creationId xmlns:p14="http://schemas.microsoft.com/office/powerpoint/2010/main" val="155032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828800"/>
            <a:ext cx="4191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828800"/>
            <a:ext cx="4191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292139-31E9-497E-AF2C-864DEE5358F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APPRENTICESHIP PROGRAM</a:t>
            </a:r>
          </a:p>
        </p:txBody>
      </p:sp>
    </p:spTree>
    <p:extLst>
      <p:ext uri="{BB962C8B-B14F-4D97-AF65-F5344CB8AC3E}">
        <p14:creationId xmlns:p14="http://schemas.microsoft.com/office/powerpoint/2010/main" val="4079748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ECCBB1-2A59-4CFE-8D21-AE70154114F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APPRENTICESHIP PROGRAM</a:t>
            </a:r>
          </a:p>
        </p:txBody>
      </p:sp>
    </p:spTree>
    <p:extLst>
      <p:ext uri="{BB962C8B-B14F-4D97-AF65-F5344CB8AC3E}">
        <p14:creationId xmlns:p14="http://schemas.microsoft.com/office/powerpoint/2010/main" val="3826581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87ACC5-1FDE-4E8C-AE43-4C1788C3B0F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APPRENTICESHIP PROGRAM</a:t>
            </a:r>
          </a:p>
        </p:txBody>
      </p:sp>
    </p:spTree>
    <p:extLst>
      <p:ext uri="{BB962C8B-B14F-4D97-AF65-F5344CB8AC3E}">
        <p14:creationId xmlns:p14="http://schemas.microsoft.com/office/powerpoint/2010/main" val="1934324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DD7958-1608-4968-B84E-82C50A0E5EAD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APPRENTICESHIP PROGRAM</a:t>
            </a:r>
          </a:p>
        </p:txBody>
      </p:sp>
    </p:spTree>
    <p:extLst>
      <p:ext uri="{BB962C8B-B14F-4D97-AF65-F5344CB8AC3E}">
        <p14:creationId xmlns:p14="http://schemas.microsoft.com/office/powerpoint/2010/main" val="3776531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4484B-3EAA-428A-9D48-C36B90446264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APPRENTICESHIP PROGRAM</a:t>
            </a:r>
          </a:p>
        </p:txBody>
      </p:sp>
    </p:spTree>
    <p:extLst>
      <p:ext uri="{BB962C8B-B14F-4D97-AF65-F5344CB8AC3E}">
        <p14:creationId xmlns:p14="http://schemas.microsoft.com/office/powerpoint/2010/main" val="824702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B7EF2-F75D-46F4-9750-7140A580B0F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APPRENTICESHIP PROGRAM</a:t>
            </a:r>
          </a:p>
        </p:txBody>
      </p:sp>
    </p:spTree>
    <p:extLst>
      <p:ext uri="{BB962C8B-B14F-4D97-AF65-F5344CB8AC3E}">
        <p14:creationId xmlns:p14="http://schemas.microsoft.com/office/powerpoint/2010/main" val="1635784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Rectangle 48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0"/>
            <a:ext cx="7162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27" name="Picture 5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" r="3999" b="12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1625" y="1828800"/>
            <a:ext cx="8534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83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397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-108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84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BE0A5073-2918-4131-86A1-0ED35CF465A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85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6397625"/>
            <a:ext cx="2740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pitchFamily="-108" charset="0"/>
                <a:ea typeface="+mn-ea"/>
              </a:defRPr>
            </a:lvl1pPr>
          </a:lstStyle>
          <a:p>
            <a:pPr>
              <a:defRPr/>
            </a:pPr>
            <a:r>
              <a:rPr lang="en-US" dirty="0"/>
              <a:t>APPRENTICESHIP PROGRAM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Times" pitchFamily="-108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Times" pitchFamily="-108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Times" pitchFamily="-108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Times" pitchFamily="-108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Times" pitchFamily="-10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Times" pitchFamily="-10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Times" pitchFamily="-10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Times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5"/>
        </a:buBlip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Zapf Dingbats" charset="2"/>
        <a:buBlip>
          <a:blip r:embed="rId16"/>
        </a:buBlip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2110B"/>
        </a:buClr>
        <a:buSzPct val="90000"/>
        <a:buFont typeface="Zapf Dingbats" charset="2"/>
        <a:buChar char="l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Zapf Dingbats" charset="2"/>
        <a:buChar char="u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Zapf Dingbats" pitchFamily="-108" charset="2"/>
        <a:buChar char="u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Zapf Dingbats" pitchFamily="-108" charset="2"/>
        <a:buChar char="u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Zapf Dingbats" pitchFamily="-108" charset="2"/>
        <a:buChar char="u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Zapf Dingbats" pitchFamily="-108" charset="2"/>
        <a:buChar char="u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package" Target="../embeddings/Microsoft_Excel_Sheet3.xlsx"/><Relationship Id="rId12" Type="http://schemas.openxmlformats.org/officeDocument/2006/relationships/image" Target="../media/image8.png"/><Relationship Id="rId13" Type="http://schemas.openxmlformats.org/officeDocument/2006/relationships/oleObject" Target="../embeddings/oleObject4.bin"/><Relationship Id="rId14" Type="http://schemas.openxmlformats.org/officeDocument/2006/relationships/package" Target="../embeddings/Microsoft_Excel_Sheet4.xlsx"/><Relationship Id="rId15" Type="http://schemas.openxmlformats.org/officeDocument/2006/relationships/image" Target="../media/image9.png"/><Relationship Id="rId16" Type="http://schemas.openxmlformats.org/officeDocument/2006/relationships/oleObject" Target="../embeddings/oleObject5.bin"/><Relationship Id="rId17" Type="http://schemas.openxmlformats.org/officeDocument/2006/relationships/package" Target="../embeddings/Microsoft_Excel_Sheet5.xlsx"/><Relationship Id="rId18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Microsoft_Excel_Sheet1.xlsx"/><Relationship Id="rId6" Type="http://schemas.openxmlformats.org/officeDocument/2006/relationships/image" Target="../media/image6.png"/><Relationship Id="rId7" Type="http://schemas.openxmlformats.org/officeDocument/2006/relationships/oleObject" Target="../embeddings/oleObject2.bin"/><Relationship Id="rId8" Type="http://schemas.openxmlformats.org/officeDocument/2006/relationships/package" Target="../embeddings/Microsoft_Excel_Sheet2.xlsx"/><Relationship Id="rId9" Type="http://schemas.openxmlformats.org/officeDocument/2006/relationships/image" Target="../media/image7.png"/><Relationship Id="rId10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hyperlink" Target="mailto:mcelroykevin@fhda.edu" TargetMode="External"/><Relationship Id="rId6" Type="http://schemas.openxmlformats.org/officeDocument/2006/relationships/hyperlink" Target="mailto:quinonezhector@fhda.edu" TargetMode="External"/><Relationship Id="rId7" Type="http://schemas.openxmlformats.org/officeDocument/2006/relationships/hyperlink" Target="mailto:hayeslampreyjoni@fhda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600200"/>
            <a:ext cx="662940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6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Multi-Year</a:t>
            </a:r>
            <a:br>
              <a:rPr lang="en-US" sz="46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6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Budget Projections</a:t>
            </a:r>
            <a:br>
              <a:rPr lang="en-US" sz="46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600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4800600"/>
            <a:ext cx="6629400" cy="182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b="1" dirty="0" smtClean="0">
              <a:solidFill>
                <a:srgbClr val="82110B"/>
              </a:solidFill>
            </a:endParaRPr>
          </a:p>
          <a:p>
            <a:pPr eaLnBrk="1" hangingPunct="1"/>
            <a:r>
              <a:rPr lang="en-US" sz="1600" dirty="0">
                <a:latin typeface="Times" charset="0"/>
                <a:ea typeface="ＭＳ Ｐゴシック" charset="0"/>
                <a:cs typeface="ＭＳ Ｐゴシック" charset="0"/>
              </a:rPr>
              <a:t>Kevin McElroy, Vice Chancellor, Business Services</a:t>
            </a:r>
          </a:p>
          <a:p>
            <a:pPr eaLnBrk="1" hangingPunct="1"/>
            <a:r>
              <a:rPr lang="en-US" sz="1600" dirty="0">
                <a:latin typeface="Times" charset="0"/>
                <a:ea typeface="ＭＳ Ｐゴシック" charset="0"/>
                <a:cs typeface="ＭＳ Ｐゴシック" charset="0"/>
              </a:rPr>
              <a:t>Hector Quinonez, Executive Director, Fiscal Services</a:t>
            </a:r>
          </a:p>
          <a:p>
            <a:pPr eaLnBrk="1" hangingPunct="1"/>
            <a:r>
              <a:rPr lang="en-US" sz="1600" dirty="0">
                <a:latin typeface="Times" charset="0"/>
                <a:ea typeface="ＭＳ Ｐゴシック" charset="0"/>
                <a:cs typeface="ＭＳ Ｐゴシック" charset="0"/>
              </a:rPr>
              <a:t>Joni Hayes, Director, Budget Operations</a:t>
            </a:r>
          </a:p>
          <a:p>
            <a:pPr eaLnBrk="1" hangingPunct="1">
              <a:lnSpc>
                <a:spcPct val="70000"/>
              </a:lnSpc>
            </a:pPr>
            <a:endParaRPr lang="en-US" sz="4000" b="1" dirty="0" smtClean="0">
              <a:solidFill>
                <a:srgbClr val="4C4C4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4600" y="1524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atin typeface="+mj-lt"/>
                <a:cs typeface="ＭＳ Ｐゴシック" charset="-128"/>
              </a:rPr>
              <a:t>Presentation to the</a:t>
            </a:r>
          </a:p>
          <a:p>
            <a:pPr algn="ctr"/>
            <a:r>
              <a:rPr lang="en-US" sz="3600" b="1" i="1" dirty="0" smtClean="0">
                <a:latin typeface="+mj-lt"/>
                <a:cs typeface="ＭＳ Ｐゴシック" charset="-128"/>
              </a:rPr>
              <a:t>De Anza College</a:t>
            </a:r>
            <a:r>
              <a:rPr lang="en-US" sz="3600" dirty="0" smtClean="0"/>
              <a:t> </a:t>
            </a:r>
            <a:r>
              <a:rPr lang="en-US" sz="3600" b="1" i="1" dirty="0" smtClean="0">
                <a:latin typeface="+mj-lt"/>
                <a:cs typeface="ＭＳ Ｐゴシック" charset="-128"/>
              </a:rPr>
              <a:t>Council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38600" y="38100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8211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ＭＳ Ｐゴシック" charset="-128"/>
              </a:rPr>
              <a:t>June 12, 2014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73152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b="1" i="1" dirty="0">
                <a:effectLst/>
              </a:rPr>
              <a:t>Foothill-De Anza Community College District</a:t>
            </a:r>
            <a:r>
              <a:rPr lang="en-US" sz="2800" dirty="0"/>
              <a:t> </a:t>
            </a:r>
            <a:r>
              <a:rPr lang="en-US" sz="2800" b="1" i="1" dirty="0">
                <a:effectLst/>
              </a:rPr>
              <a:t>Multi-Year Projections </a:t>
            </a:r>
            <a:r>
              <a:rPr lang="en-US" sz="2800" b="1" i="1" dirty="0" smtClean="0">
                <a:effectLst/>
              </a:rPr>
              <a:t>for the</a:t>
            </a:r>
            <a:br>
              <a:rPr lang="en-US" sz="2800" b="1" i="1" dirty="0" smtClean="0">
                <a:effectLst/>
              </a:rPr>
            </a:br>
            <a:r>
              <a:rPr lang="en-US" sz="2800" b="1" i="1" dirty="0" smtClean="0">
                <a:effectLst/>
              </a:rPr>
              <a:t>General </a:t>
            </a:r>
            <a:r>
              <a:rPr lang="en-US" sz="2800" b="1" i="1" dirty="0">
                <a:effectLst/>
              </a:rPr>
              <a:t>Purpose Fund (Fund 114</a:t>
            </a:r>
            <a:r>
              <a:rPr lang="en-US" sz="2800" b="1" i="1" dirty="0" smtClean="0">
                <a:effectLst/>
              </a:rPr>
              <a:t>)</a:t>
            </a:r>
            <a:endParaRPr lang="en-US" sz="2800" i="1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711414"/>
              </p:ext>
            </p:extLst>
          </p:nvPr>
        </p:nvGraphicFramePr>
        <p:xfrm>
          <a:off x="0" y="1371600"/>
          <a:ext cx="42672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" name="Worksheet" r:id="rId5" imgW="3238500" imgH="4940300" progId="Excel.Sheet.12">
                  <p:embed/>
                </p:oleObj>
              </mc:Choice>
              <mc:Fallback>
                <p:oleObj name="Worksheet" r:id="rId5" imgW="3238500" imgH="4940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1371600"/>
                        <a:ext cx="4267200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189767"/>
              </p:ext>
            </p:extLst>
          </p:nvPr>
        </p:nvGraphicFramePr>
        <p:xfrm>
          <a:off x="4229100" y="1371600"/>
          <a:ext cx="12573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" name="Worksheet" r:id="rId8" imgW="1257300" imgH="4940300" progId="Excel.Sheet.12">
                  <p:embed/>
                </p:oleObj>
              </mc:Choice>
              <mc:Fallback>
                <p:oleObj name="Worksheet" r:id="rId8" imgW="1257300" imgH="4940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29100" y="1371600"/>
                        <a:ext cx="1257300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003021"/>
              </p:ext>
            </p:extLst>
          </p:nvPr>
        </p:nvGraphicFramePr>
        <p:xfrm>
          <a:off x="5448300" y="1371600"/>
          <a:ext cx="12573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" name="Worksheet" r:id="rId11" imgW="1257300" imgH="4940300" progId="Excel.Sheet.12">
                  <p:embed/>
                </p:oleObj>
              </mc:Choice>
              <mc:Fallback>
                <p:oleObj name="Worksheet" r:id="rId11" imgW="1257300" imgH="4940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448300" y="1371600"/>
                        <a:ext cx="1257300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814752"/>
              </p:ext>
            </p:extLst>
          </p:nvPr>
        </p:nvGraphicFramePr>
        <p:xfrm>
          <a:off x="6667500" y="1371600"/>
          <a:ext cx="12573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" name="Worksheet" r:id="rId14" imgW="1257300" imgH="4940300" progId="Excel.Sheet.12">
                  <p:embed/>
                </p:oleObj>
              </mc:Choice>
              <mc:Fallback>
                <p:oleObj name="Worksheet" r:id="rId14" imgW="1257300" imgH="4940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667500" y="1371600"/>
                        <a:ext cx="1257300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907756"/>
              </p:ext>
            </p:extLst>
          </p:nvPr>
        </p:nvGraphicFramePr>
        <p:xfrm>
          <a:off x="7899400" y="1371600"/>
          <a:ext cx="12446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" name="Worksheet" r:id="rId17" imgW="1320800" imgH="4940300" progId="Excel.Sheet.12">
                  <p:embed/>
                </p:oleObj>
              </mc:Choice>
              <mc:Fallback>
                <p:oleObj name="Worksheet" r:id="rId17" imgW="1320800" imgH="4940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899400" y="1371600"/>
                        <a:ext cx="1244600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3445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kern="1200" dirty="0">
                <a:solidFill>
                  <a:srgbClr val="000090"/>
                </a:solidFill>
                <a:latin typeface="Times" charset="0"/>
                <a:ea typeface="ＭＳ Ｐゴシック" charset="0"/>
                <a:cs typeface="+mn-cs"/>
              </a:rPr>
              <a:t>Thank</a:t>
            </a:r>
            <a:r>
              <a:rPr lang="en-US" dirty="0" smtClean="0"/>
              <a:t> </a:t>
            </a:r>
            <a:r>
              <a:rPr lang="en-US" sz="4800" b="1" kern="1200" dirty="0">
                <a:solidFill>
                  <a:srgbClr val="000090"/>
                </a:solidFill>
                <a:latin typeface="Times" charset="0"/>
                <a:ea typeface="ＭＳ Ｐゴシック" charset="0"/>
                <a:cs typeface="+mn-cs"/>
              </a:rPr>
              <a:t>you for your time.</a:t>
            </a:r>
            <a:br>
              <a:rPr lang="en-US" sz="4800" b="1" kern="1200" dirty="0">
                <a:solidFill>
                  <a:srgbClr val="000090"/>
                </a:solidFill>
                <a:latin typeface="Times" charset="0"/>
                <a:ea typeface="ＭＳ Ｐゴシック" charset="0"/>
                <a:cs typeface="+mn-cs"/>
              </a:rPr>
            </a:br>
            <a:r>
              <a:rPr lang="en-US" sz="4800" b="1" kern="1200" dirty="0">
                <a:solidFill>
                  <a:srgbClr val="000090"/>
                </a:solidFill>
                <a:latin typeface="Times" charset="0"/>
                <a:ea typeface="ＭＳ Ｐゴシック" charset="0"/>
                <a:cs typeface="+mn-cs"/>
              </a:rPr>
              <a:t>Questions?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4267200"/>
            <a:ext cx="8153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Zapf Dingbats" charset="0"/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2110B"/>
              </a:buClr>
              <a:buSzPct val="90000"/>
              <a:buFont typeface="Zapf Dingbat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Zapf Dingbats" charset="0"/>
              <a:buChar char="u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Zapf Dingbats" charset="2"/>
              <a:buChar char="u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Zapf Dingbats" charset="2"/>
              <a:buChar char="u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Zapf Dingbats" charset="2"/>
              <a:buChar char="u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Zapf Dingbats" charset="2"/>
              <a:buChar char="u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 eaLnBrk="1" hangingPunct="1">
              <a:buNone/>
            </a:pPr>
            <a:r>
              <a:rPr lang="en-US" sz="1800" dirty="0" smtClean="0">
                <a:latin typeface="Times" charset="0"/>
                <a:ea typeface="ＭＳ Ｐゴシック" charset="0"/>
                <a:cs typeface="ＭＳ Ｐゴシック" charset="0"/>
              </a:rPr>
              <a:t>Contact:  Kevin McElroy, Vice Chancellor, Business Services  </a:t>
            </a:r>
            <a:r>
              <a:rPr lang="en-US" sz="1800" b="1" dirty="0">
                <a:solidFill>
                  <a:srgbClr val="000090"/>
                </a:solidFill>
                <a:latin typeface="Times" charset="0"/>
                <a:ea typeface="ＭＳ Ｐゴシック" charset="0"/>
                <a:hlinkClick r:id="rId5"/>
              </a:rPr>
              <a:t>mcelroykevin@</a:t>
            </a:r>
            <a:r>
              <a:rPr lang="en-US" sz="1800" b="1" dirty="0" smtClean="0">
                <a:solidFill>
                  <a:srgbClr val="000090"/>
                </a:solidFill>
                <a:latin typeface="Times" charset="0"/>
                <a:ea typeface="ＭＳ Ｐゴシック" charset="0"/>
                <a:hlinkClick r:id="rId5"/>
              </a:rPr>
              <a:t>fhda.edu</a:t>
            </a:r>
            <a:endParaRPr lang="en-US" sz="1800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pPr marL="0" indent="0" algn="ctr" eaLnBrk="1" hangingPunct="1">
              <a:buNone/>
            </a:pPr>
            <a:r>
              <a:rPr lang="en-US" sz="1800" dirty="0" smtClean="0">
                <a:latin typeface="Times" charset="0"/>
                <a:ea typeface="ＭＳ Ｐゴシック" charset="0"/>
                <a:cs typeface="ＭＳ Ｐゴシック" charset="0"/>
              </a:rPr>
              <a:t>Contact:  Hector Quinonez, Executive Director, Fiscal Services</a:t>
            </a:r>
          </a:p>
          <a:p>
            <a:pPr marL="0" indent="0" algn="ctr" eaLnBrk="1" hangingPunct="1">
              <a:buNone/>
            </a:pPr>
            <a:r>
              <a:rPr lang="en-US" sz="1800" b="1" dirty="0">
                <a:solidFill>
                  <a:srgbClr val="000090"/>
                </a:solidFill>
                <a:latin typeface="Times" charset="0"/>
                <a:ea typeface="ＭＳ Ｐゴシック" charset="0"/>
                <a:hlinkClick r:id="rId6"/>
              </a:rPr>
              <a:t>quinonezhector@fhda.edu</a:t>
            </a:r>
            <a:endParaRPr lang="en-US" sz="1800" b="1" dirty="0">
              <a:solidFill>
                <a:srgbClr val="000090"/>
              </a:solidFill>
              <a:latin typeface="Times" charset="0"/>
              <a:ea typeface="ＭＳ Ｐゴシック" charset="0"/>
            </a:endParaRPr>
          </a:p>
          <a:p>
            <a:pPr marL="0" indent="0" algn="ctr" eaLnBrk="1" hangingPunct="1">
              <a:buNone/>
            </a:pPr>
            <a:r>
              <a:rPr lang="en-US" sz="1800" dirty="0" smtClean="0">
                <a:latin typeface="Times" charset="0"/>
                <a:ea typeface="ＭＳ Ｐゴシック" charset="0"/>
                <a:cs typeface="ＭＳ Ｐゴシック" charset="0"/>
              </a:rPr>
              <a:t>Contact</a:t>
            </a:r>
            <a:r>
              <a:rPr lang="en-US" sz="1800" dirty="0">
                <a:latin typeface="Times" charset="0"/>
                <a:ea typeface="ＭＳ Ｐゴシック" charset="0"/>
                <a:cs typeface="ＭＳ Ｐゴシック" charset="0"/>
              </a:rPr>
              <a:t>:  Joni Hayes, Director, Budget </a:t>
            </a:r>
            <a:r>
              <a:rPr lang="en-US" sz="1800" dirty="0" smtClean="0">
                <a:latin typeface="Times" charset="0"/>
                <a:ea typeface="ＭＳ Ｐゴシック" charset="0"/>
                <a:cs typeface="ＭＳ Ｐゴシック" charset="0"/>
              </a:rPr>
              <a:t>Operations</a:t>
            </a:r>
          </a:p>
          <a:p>
            <a:pPr marL="0" indent="0" algn="ctr" eaLnBrk="1" hangingPunct="1">
              <a:buNone/>
            </a:pPr>
            <a:r>
              <a:rPr lang="en-US" sz="1800" b="1" dirty="0">
                <a:solidFill>
                  <a:srgbClr val="000090"/>
                </a:solidFill>
                <a:latin typeface="Times" charset="0"/>
                <a:ea typeface="ＭＳ Ｐゴシック" charset="0"/>
                <a:hlinkClick r:id="rId7"/>
              </a:rPr>
              <a:t>hayeslampreyjoni@fhda.edu</a:t>
            </a:r>
            <a:endParaRPr lang="en-US" sz="1800" b="1" dirty="0">
              <a:solidFill>
                <a:srgbClr val="000090"/>
              </a:solidFill>
              <a:latin typeface="Times" charset="0"/>
              <a:ea typeface="ＭＳ Ｐゴシック" charset="0"/>
            </a:endParaRPr>
          </a:p>
          <a:p>
            <a:pPr marL="0" indent="0" eaLnBrk="1" hangingPunct="1">
              <a:buNone/>
            </a:pPr>
            <a:endParaRPr lang="en-US" sz="1800" dirty="0">
              <a:latin typeface="Times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endParaRPr lang="en-US" sz="1800" dirty="0">
              <a:latin typeface="Times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endParaRPr lang="en-US" sz="1800" dirty="0" smtClean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1828800"/>
            <a:ext cx="6172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BIG</a:t>
            </a:r>
            <a:r>
              <a:rPr lang="en-US" dirty="0" smtClean="0"/>
              <a:t> </a:t>
            </a:r>
            <a:r>
              <a:rPr lang="en-US" sz="2800" b="1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CHALLENGES AHEAD…</a:t>
            </a:r>
            <a:r>
              <a:rPr lang="en-US" sz="28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.</a:t>
            </a:r>
            <a:endParaRPr lang="en-US" sz="2800" b="1" dirty="0">
              <a:solidFill>
                <a:srgbClr val="00009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algn="ctr"/>
            <a:r>
              <a:rPr lang="en-US" sz="2800" b="1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BUT WE HAVE PREPARED WELL TO THOUGHTFULLY DEVELOP OUR PLANS GOING FORWARD.</a:t>
            </a:r>
          </a:p>
        </p:txBody>
      </p:sp>
    </p:spTree>
    <p:extLst>
      <p:ext uri="{BB962C8B-B14F-4D97-AF65-F5344CB8AC3E}">
        <p14:creationId xmlns:p14="http://schemas.microsoft.com/office/powerpoint/2010/main" val="2805437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INAL_BoT_presentation_temp">
  <a:themeElements>
    <a:clrScheme name="FINAL_BoT_presentation_temp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FINAL_BoT_presentation_temp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lnDef>
  </a:objectDefaults>
  <a:extraClrSchemeLst>
    <a:extraClrScheme>
      <a:clrScheme name="FINAL_BoT_presentation_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_BoT_presentation_te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_BoT_presentation_te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_BoT_presentation_te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_BoT_presentation_te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_BoT_presentation_te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_BoT_presentation_te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_BoT_presentation_te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_BoT_presentation_te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_BoT_presentation_te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_BoT_presentation_te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_BoT_presentation_te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2665</TotalTime>
  <Words>110</Words>
  <Application>Microsoft Macintosh PowerPoint</Application>
  <PresentationFormat>On-screen Show (4:3)</PresentationFormat>
  <Paragraphs>19</Paragraphs>
  <Slides>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FINAL_BoT_presentation_temp</vt:lpstr>
      <vt:lpstr>Worksheet</vt:lpstr>
      <vt:lpstr>  Multi-Year Budget Projections </vt:lpstr>
      <vt:lpstr>Foothill-De Anza Community College District Multi-Year Projections for the General Purpose Fund (Fund 114)</vt:lpstr>
      <vt:lpstr>Thank you for your time. Questions?</vt:lpstr>
    </vt:vector>
  </TitlesOfParts>
  <Company>Foothill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Foothill College Apprenticeship Program  LEA Meeting</dc:title>
  <cp:lastModifiedBy>De Anza Community College</cp:lastModifiedBy>
  <cp:revision>110</cp:revision>
  <cp:lastPrinted>2014-06-13T16:29:19Z</cp:lastPrinted>
  <dcterms:created xsi:type="dcterms:W3CDTF">2014-06-11T21:03:14Z</dcterms:created>
  <dcterms:modified xsi:type="dcterms:W3CDTF">2014-06-23T18:59:12Z</dcterms:modified>
</cp:coreProperties>
</file>